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6b175a626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6b175a626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01b0f3531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01b0f3531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22c0d6c12196eca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22c0d6c12196eca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22c0d6c12196eca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22c0d6c12196eca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22c0d6c12196eca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22c0d6c12196eca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01b0f353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01b0f353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01b0f3531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01b0f3531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01b0f3531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01b0f3531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01b0f353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01b0f35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fe104e3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fe104e3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01b0f3531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01b0f3531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6b175a626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6b175a62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01b0f3531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01b0f3531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01b0f3531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01b0f3531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01b0f3531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01b0f3531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01b0f3531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01b0f3531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1b0f3531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01b0f3531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22c0d6c12196eca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22c0d6c12196eca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22c0d6c12196eca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22c0d6c12196eca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22c0d6c12196eca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22c0d6c12196eca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fe104e3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fe104e3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01b0f3531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01b0f3531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22c0d6c12196eca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22c0d6c12196eca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feedback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01b0f3531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01b0f3531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01b0f3531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01b0f3531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01b0f3531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01b0f3531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01b0f3531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01b0f3531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01b0f3531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01b0f3531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22c0d6c12196eca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22c0d6c12196eca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01b0f3531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01b0f3531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22c0d6c12196eca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22c0d6c12196eca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01b0f3531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01b0f3531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01b0f3531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01b0f3531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2c0d6c12196eca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2c0d6c12196eca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01b0f3531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01b0f3531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01b0f3531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01b0f3531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01b0f3531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01b0f3531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01b0f353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01b0f353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01b0f353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01b0f353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01b0f353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01b0f353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01b0f3531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01b0f3531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01b0f353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01b0f353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3505" y="841772"/>
            <a:ext cx="43392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3505" y="2701529"/>
            <a:ext cx="43392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2806" y="4288698"/>
            <a:ext cx="2338388" cy="60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6838405" y="457132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84117" y="273844"/>
            <a:ext cx="721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300"/>
              <a:buFont typeface="Georgia"/>
              <a:buNone/>
              <a:defRPr b="1" i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84117" y="1268016"/>
            <a:ext cx="72108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3294B"/>
              </a:buClr>
              <a:buSzPts val="2100"/>
              <a:buChar char="•"/>
              <a:defRPr>
                <a:solidFill>
                  <a:srgbClr val="13294B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500"/>
              <a:buChar char="•"/>
              <a:defRPr>
                <a:solidFill>
                  <a:srgbClr val="13294B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400"/>
              <a:buChar char="•"/>
              <a:defRPr>
                <a:solidFill>
                  <a:srgbClr val="13294B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400"/>
              <a:buChar char="•"/>
              <a:defRPr>
                <a:solidFill>
                  <a:srgbClr val="13294B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6838405" y="457132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24" name="Google Shape;24;p6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6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6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6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3" name="Google Shape;33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300"/>
              <a:buFont typeface="Georgia"/>
              <a:buNone/>
              <a:defRPr b="1" i="0" sz="3300" u="none" cap="none" strike="noStrik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3294B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3294B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g"/><Relationship Id="rId4" Type="http://schemas.openxmlformats.org/officeDocument/2006/relationships/image" Target="../media/image1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Relationship Id="rId4" Type="http://schemas.openxmlformats.org/officeDocument/2006/relationships/image" Target="../media/image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jpg"/><Relationship Id="rId4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jpg"/><Relationship Id="rId4" Type="http://schemas.openxmlformats.org/officeDocument/2006/relationships/image" Target="../media/image1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ctrTitle"/>
          </p:nvPr>
        </p:nvSpPr>
        <p:spPr>
          <a:xfrm>
            <a:off x="353500" y="841775"/>
            <a:ext cx="4339200" cy="150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353505" y="2701529"/>
            <a:ext cx="43392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The Urbananas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Yung Chieh Huang (ych10)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Ji Wu (jw124)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Hanlin Wang (hanlinw4)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Siddharth Salunkhe (ss190)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Our Solution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Has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 a personal critique section.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Uses camera upload and gallery upload so you can upload any type of art.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Shared Works and Critiques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1297500" y="1307825"/>
            <a:ext cx="67500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Georgia"/>
              <a:buChar char="●"/>
            </a:pPr>
            <a:r>
              <a:rPr lang="en" sz="2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User makes daily progress on a work of art.</a:t>
            </a:r>
            <a:endParaRPr sz="28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Georgia"/>
              <a:buChar char="●"/>
            </a:pPr>
            <a:r>
              <a:rPr lang="en" sz="2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User shares that progress with peers for feedback.</a:t>
            </a:r>
            <a:endParaRPr sz="28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3294B"/>
              </a:buClr>
              <a:buSzPts val="2800"/>
              <a:buFont typeface="Georgia"/>
              <a:buChar char="●"/>
            </a:pPr>
            <a:r>
              <a:rPr lang="en" sz="2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User can then go back into the app and update critiques based on when they get feedback from peers.</a:t>
            </a:r>
            <a:endParaRPr sz="28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Existing Solutions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Sketch-a-day and Reddit</a:t>
            </a:r>
            <a:endParaRPr sz="24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Georgia"/>
              <a:buChar char="•"/>
            </a:pPr>
            <a:r>
              <a:rPr lang="en" sz="24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forum-style comments flood popular users while ignoring other users</a:t>
            </a:r>
            <a:endParaRPr sz="24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Georgia"/>
              <a:buChar char="•"/>
            </a:pPr>
            <a:r>
              <a:rPr lang="en" sz="24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does not let you post generic art - must be from prompt</a:t>
            </a:r>
            <a:endParaRPr sz="24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Overall</a:t>
            </a:r>
            <a:r>
              <a:rPr lang="en" sz="24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: does not allow much flexibility in the content of what you share and does not solicit targeted feedback from peers</a:t>
            </a:r>
            <a:endParaRPr sz="24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Prototype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51002" l="46669" r="0" t="0"/>
          <a:stretch/>
        </p:blipFill>
        <p:spPr>
          <a:xfrm>
            <a:off x="719191" y="1307850"/>
            <a:ext cx="2718677" cy="35945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3294075" y="266612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Notification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5162" l="4168" r="2773" t="10627"/>
          <a:stretch/>
        </p:blipFill>
        <p:spPr>
          <a:xfrm>
            <a:off x="6344513" y="1177488"/>
            <a:ext cx="1853174" cy="37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Prototype</a:t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5162" l="4168" r="2773" t="10627"/>
          <a:stretch/>
        </p:blipFill>
        <p:spPr>
          <a:xfrm>
            <a:off x="939625" y="1028687"/>
            <a:ext cx="1913526" cy="384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525" y="1096819"/>
            <a:ext cx="1913525" cy="371005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3043625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Upload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3029575" y="1605225"/>
            <a:ext cx="8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373925" y="1831300"/>
            <a:ext cx="4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Prototype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27" y="1362902"/>
            <a:ext cx="1755450" cy="340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 b="0" l="0" r="51522" t="49768"/>
          <a:stretch/>
        </p:blipFill>
        <p:spPr>
          <a:xfrm>
            <a:off x="5713725" y="1188937"/>
            <a:ext cx="2515874" cy="3751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/>
          <p:nvPr/>
        </p:nvSpPr>
        <p:spPr>
          <a:xfrm>
            <a:off x="3162300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the Camera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796" y="1307850"/>
            <a:ext cx="1755450" cy="344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 b="0" l="0" r="51522" t="49768"/>
          <a:stretch/>
        </p:blipFill>
        <p:spPr>
          <a:xfrm>
            <a:off x="662000" y="1130788"/>
            <a:ext cx="2548422" cy="380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Prototype</a:t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3162300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Return To Upload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Prototype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0" l="48477" r="9287" t="50399"/>
          <a:stretch/>
        </p:blipFill>
        <p:spPr>
          <a:xfrm>
            <a:off x="5934100" y="1130900"/>
            <a:ext cx="2288422" cy="386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571" y="1325763"/>
            <a:ext cx="1755450" cy="34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/>
          <p:nvPr/>
        </p:nvSpPr>
        <p:spPr>
          <a:xfrm>
            <a:off x="3162300" y="2630750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Share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Prototype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71" y="1325763"/>
            <a:ext cx="1755450" cy="344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b="5162" l="4168" r="2773" t="10627"/>
          <a:stretch/>
        </p:blipFill>
        <p:spPr>
          <a:xfrm>
            <a:off x="6422875" y="1093137"/>
            <a:ext cx="1913526" cy="384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3294075" y="266612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Click Save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6402" t="0"/>
          <a:stretch/>
        </p:blipFill>
        <p:spPr>
          <a:xfrm>
            <a:off x="6271325" y="1132175"/>
            <a:ext cx="2283875" cy="388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b="5162" l="4168" r="2773" t="10627"/>
          <a:stretch/>
        </p:blipFill>
        <p:spPr>
          <a:xfrm>
            <a:off x="926475" y="1152475"/>
            <a:ext cx="1913526" cy="384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Prototype</a:t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3294075" y="266612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Click Profile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6820300" y="4042750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3201075" y="1742725"/>
            <a:ext cx="298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After getting feedback…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Prompt-and-Draw</a:t>
            </a:r>
            <a:endParaRPr/>
          </a:p>
        </p:txBody>
      </p:sp>
      <p:sp>
        <p:nvSpPr>
          <p:cNvPr id="49" name="Google Shape;49;p9"/>
          <p:cNvSpPr txBox="1"/>
          <p:nvPr/>
        </p:nvSpPr>
        <p:spPr>
          <a:xfrm>
            <a:off x="1297425" y="1307850"/>
            <a:ext cx="70389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User receives a notification to read prompt.</a:t>
            </a:r>
            <a:endParaRPr sz="24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User opens the app and draws from a prompt.</a:t>
            </a:r>
            <a:endParaRPr sz="24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User can upload the art and add personal critiques.</a:t>
            </a:r>
            <a:endParaRPr sz="24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3294B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The drawing can occur casually while doing other non-focused tasks like watching Netflix.</a:t>
            </a:r>
            <a:endParaRPr sz="24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1427800" y="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Prototype</a:t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2905325" y="2697050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Click View Past Works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0" l="0" r="6402" t="0"/>
          <a:stretch/>
        </p:blipFill>
        <p:spPr>
          <a:xfrm>
            <a:off x="484525" y="1158275"/>
            <a:ext cx="2283875" cy="388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650" y="1158276"/>
            <a:ext cx="3067375" cy="39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>
            <a:off x="1013375" y="4081800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6281775" y="1802725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1427800" y="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Prototype</a:t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3443450" y="2730188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Click On Image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00" y="1014076"/>
            <a:ext cx="3067375" cy="39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427" y="1224462"/>
            <a:ext cx="1859850" cy="35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/>
          <p:nvPr/>
        </p:nvSpPr>
        <p:spPr>
          <a:xfrm>
            <a:off x="576300" y="1654425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Prototype</a:t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3294075" y="266612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Input Critique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475" y="1189394"/>
            <a:ext cx="1859850" cy="368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677" y="1307862"/>
            <a:ext cx="1859850" cy="35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5162" l="4168" r="2773" t="10627"/>
          <a:stretch/>
        </p:blipFill>
        <p:spPr>
          <a:xfrm>
            <a:off x="6389750" y="1026175"/>
            <a:ext cx="1913526" cy="384632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>
            <p:ph type="title"/>
          </p:nvPr>
        </p:nvSpPr>
        <p:spPr>
          <a:xfrm>
            <a:off x="1341675" y="624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Prototype</a:t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3294075" y="266612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Save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00" y="1121538"/>
            <a:ext cx="1913525" cy="3789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Our Solution</a:t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Allows easy sharing via social media to get personal feedback from peers.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Lets you update critiques when you receive new feedback.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Lets you upload without any particular prompt so it does not constrain your art.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1297500" y="45973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Viewing Milestones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1338150" y="1337850"/>
            <a:ext cx="64677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Georgia"/>
              <a:buChar char="●"/>
            </a:pPr>
            <a:r>
              <a:rPr lang="en" sz="2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User has been practicing a while and wants to view progress.</a:t>
            </a:r>
            <a:endParaRPr sz="28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3294B"/>
              </a:buClr>
              <a:buSzPts val="2800"/>
              <a:buFont typeface="Georgia"/>
              <a:buChar char="●"/>
            </a:pPr>
            <a:r>
              <a:rPr lang="en" sz="2800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User views past works and milestones to see accomplishments and growth.</a:t>
            </a:r>
            <a:endParaRPr sz="2800"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Existing Solutions</a:t>
            </a: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Streaks app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rgbClr val="13294B"/>
              </a:buClr>
              <a:buSzPts val="2100"/>
              <a:buFont typeface="Georgia"/>
              <a:buChar char="•"/>
            </a:pP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Simplistic milestone - number of consecutive days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Sketch-a-day app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rgbClr val="13294B"/>
              </a:buClr>
              <a:buSzPts val="2100"/>
              <a:buFont typeface="Georgia"/>
              <a:buChar char="•"/>
            </a:pP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No milestones that involve </a:t>
            </a: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addressing critiques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100"/>
              <a:buFont typeface="Georgia"/>
              <a:buChar char="•"/>
            </a:pP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No milestones that involve completed works over time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100"/>
              <a:buFont typeface="Georgia"/>
              <a:buChar char="•"/>
            </a:pP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No milestones that highlight favorite works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Overall</a:t>
            </a:r>
            <a:r>
              <a:rPr lang="en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rPr>
              <a:t>: too simplistic extrinsic motivator that is not concretely linked to intrinsic motivators such as seeing personal growth</a:t>
            </a:r>
            <a:endParaRPr>
              <a:solidFill>
                <a:srgbClr val="13294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Our Prototype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5162" l="4168" r="2773" t="10627"/>
          <a:stretch/>
        </p:blipFill>
        <p:spPr>
          <a:xfrm>
            <a:off x="996963" y="1193788"/>
            <a:ext cx="1853174" cy="37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 b="0" l="0" r="6402" t="0"/>
          <a:stretch/>
        </p:blipFill>
        <p:spPr>
          <a:xfrm>
            <a:off x="6271325" y="1132175"/>
            <a:ext cx="2283875" cy="388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>
            <a:off x="3043625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Profile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6851525" y="4042775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Our Prototype</a:t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0" l="0" r="6402" t="0"/>
          <a:stretch/>
        </p:blipFill>
        <p:spPr>
          <a:xfrm>
            <a:off x="714150" y="1171200"/>
            <a:ext cx="2283875" cy="388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/>
          <p:nvPr/>
        </p:nvSpPr>
        <p:spPr>
          <a:xfrm>
            <a:off x="3043625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Milestones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 rotWithShape="1">
          <a:blip r:embed="rId4">
            <a:alphaModFix/>
          </a:blip>
          <a:srcRect b="0" l="0" r="5944" t="0"/>
          <a:stretch/>
        </p:blipFill>
        <p:spPr>
          <a:xfrm>
            <a:off x="6128200" y="1307850"/>
            <a:ext cx="2382575" cy="37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/>
          <p:nvPr/>
        </p:nvSpPr>
        <p:spPr>
          <a:xfrm>
            <a:off x="1216300" y="4113000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5"/>
          <p:cNvSpPr/>
          <p:nvPr/>
        </p:nvSpPr>
        <p:spPr>
          <a:xfrm>
            <a:off x="6867125" y="1919800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Our Prototype</a:t>
            </a:r>
            <a:endParaRPr/>
          </a:p>
        </p:txBody>
      </p:sp>
      <p:sp>
        <p:nvSpPr>
          <p:cNvPr id="266" name="Google Shape;266;p36"/>
          <p:cNvSpPr/>
          <p:nvPr/>
        </p:nvSpPr>
        <p:spPr>
          <a:xfrm>
            <a:off x="3043625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Gallery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825" y="1206423"/>
            <a:ext cx="2967000" cy="388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 rotWithShape="1">
          <a:blip r:embed="rId4">
            <a:alphaModFix/>
          </a:blip>
          <a:srcRect b="0" l="0" r="5944" t="0"/>
          <a:stretch/>
        </p:blipFill>
        <p:spPr>
          <a:xfrm>
            <a:off x="507075" y="1206425"/>
            <a:ext cx="2382575" cy="37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/>
          <p:nvPr/>
        </p:nvSpPr>
        <p:spPr>
          <a:xfrm>
            <a:off x="6769650" y="4362175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/>
          <p:nvPr/>
        </p:nvSpPr>
        <p:spPr>
          <a:xfrm>
            <a:off x="1255325" y="1810525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Existing Solutions</a:t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1223758" y="1577775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Sketch-a-day app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does not have a personal critique section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tailored to digital art - no camera upload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does not cater to many art styles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does not focus on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individual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 assessment or growth from critique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Our Prototype</a:t>
            </a:r>
            <a:endParaRPr/>
          </a:p>
        </p:txBody>
      </p:sp>
      <p:sp>
        <p:nvSpPr>
          <p:cNvPr id="276" name="Google Shape;276;p37"/>
          <p:cNvSpPr/>
          <p:nvPr/>
        </p:nvSpPr>
        <p:spPr>
          <a:xfrm>
            <a:off x="3043625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Back Button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5" y="1118098"/>
            <a:ext cx="2967000" cy="388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/>
          <p:nvPr/>
        </p:nvSpPr>
        <p:spPr>
          <a:xfrm>
            <a:off x="789375" y="4302075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7"/>
          <p:cNvPicPr preferRelativeResize="0"/>
          <p:nvPr/>
        </p:nvPicPr>
        <p:blipFill rotWithShape="1">
          <a:blip r:embed="rId4">
            <a:alphaModFix/>
          </a:blip>
          <a:srcRect b="0" l="0" r="5944" t="0"/>
          <a:stretch/>
        </p:blipFill>
        <p:spPr>
          <a:xfrm>
            <a:off x="6238650" y="1064500"/>
            <a:ext cx="2450258" cy="388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/>
          <p:nvPr/>
        </p:nvSpPr>
        <p:spPr>
          <a:xfrm>
            <a:off x="7042100" y="1689050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Our Prototype</a:t>
            </a:r>
            <a:endParaRPr/>
          </a:p>
        </p:txBody>
      </p:sp>
      <p:sp>
        <p:nvSpPr>
          <p:cNvPr id="286" name="Google Shape;286;p38"/>
          <p:cNvSpPr/>
          <p:nvPr/>
        </p:nvSpPr>
        <p:spPr>
          <a:xfrm>
            <a:off x="3043625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Learning Goals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 rotWithShape="1">
          <a:blip r:embed="rId3">
            <a:alphaModFix/>
          </a:blip>
          <a:srcRect b="0" l="0" r="5944" t="0"/>
          <a:stretch/>
        </p:blipFill>
        <p:spPr>
          <a:xfrm>
            <a:off x="507075" y="1206425"/>
            <a:ext cx="2382575" cy="37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000" y="1136912"/>
            <a:ext cx="2541600" cy="400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/>
          <p:nvPr/>
        </p:nvSpPr>
        <p:spPr>
          <a:xfrm>
            <a:off x="1255325" y="1810525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8"/>
          <p:cNvSpPr/>
          <p:nvPr/>
        </p:nvSpPr>
        <p:spPr>
          <a:xfrm>
            <a:off x="6414450" y="1872975"/>
            <a:ext cx="132600" cy="121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</a:t>
            </a:r>
            <a:r>
              <a:rPr lang="en"/>
              <a:t>Our Solution</a:t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Useful, personalized milestones that capture growth through more than raw numbers.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View personal milestones as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works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 of art.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Has milestones that reward long-term interaction.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notification settings</a:t>
            </a:r>
            <a:endParaRPr/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Not an actual task.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For completeness - has its own workflow.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Font typeface="Georgia"/>
              <a:buChar char="•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Most users will go through this process.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5162" l="4168" r="2773" t="10627"/>
          <a:stretch/>
        </p:blipFill>
        <p:spPr>
          <a:xfrm>
            <a:off x="939625" y="1028687"/>
            <a:ext cx="1913526" cy="384632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Auxiliary Tasks: Settings Page</a:t>
            </a:r>
            <a:endParaRPr/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4">
            <a:alphaModFix/>
          </a:blip>
          <a:srcRect b="8888" l="17628" r="10065" t="8806"/>
          <a:stretch/>
        </p:blipFill>
        <p:spPr>
          <a:xfrm>
            <a:off x="5871650" y="1175537"/>
            <a:ext cx="2089901" cy="36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/>
          <p:nvPr/>
        </p:nvSpPr>
        <p:spPr>
          <a:xfrm>
            <a:off x="3043625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Settings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Auxiliary Tasks: Settings Page</a:t>
            </a: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b="8888" l="17628" r="10065" t="8806"/>
          <a:stretch/>
        </p:blipFill>
        <p:spPr>
          <a:xfrm>
            <a:off x="661350" y="1274437"/>
            <a:ext cx="2089901" cy="369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4">
            <a:alphaModFix/>
          </a:blip>
          <a:srcRect b="4955" l="0" r="3222" t="8867"/>
          <a:stretch/>
        </p:blipFill>
        <p:spPr>
          <a:xfrm>
            <a:off x="6342450" y="1307850"/>
            <a:ext cx="1933975" cy="36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/>
          <p:nvPr/>
        </p:nvSpPr>
        <p:spPr>
          <a:xfrm>
            <a:off x="2816075" y="2741575"/>
            <a:ext cx="32688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Dropdowns to set options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p42"/>
          <p:cNvSpPr/>
          <p:nvPr/>
        </p:nvSpPr>
        <p:spPr>
          <a:xfrm>
            <a:off x="1217150" y="3935850"/>
            <a:ext cx="978300" cy="2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Save Changes</a:t>
            </a:r>
            <a:endParaRPr sz="900"/>
          </a:p>
        </p:txBody>
      </p:sp>
      <p:sp>
        <p:nvSpPr>
          <p:cNvPr id="320" name="Google Shape;320;p42"/>
          <p:cNvSpPr/>
          <p:nvPr/>
        </p:nvSpPr>
        <p:spPr>
          <a:xfrm>
            <a:off x="6891400" y="3935850"/>
            <a:ext cx="978300" cy="2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Save Changes</a:t>
            </a:r>
            <a:endParaRPr sz="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Auxiliary Tasks: Settings Page</a:t>
            </a:r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 rotWithShape="1">
          <a:blip r:embed="rId3">
            <a:alphaModFix/>
          </a:blip>
          <a:srcRect b="8888" l="17628" r="10065" t="8806"/>
          <a:stretch/>
        </p:blipFill>
        <p:spPr>
          <a:xfrm>
            <a:off x="661350" y="1175050"/>
            <a:ext cx="2089901" cy="36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/>
          <p:nvPr/>
        </p:nvSpPr>
        <p:spPr>
          <a:xfrm>
            <a:off x="2816075" y="2741575"/>
            <a:ext cx="32688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Save Changes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 rotWithShape="1">
          <a:blip r:embed="rId4">
            <a:alphaModFix/>
          </a:blip>
          <a:srcRect b="5162" l="4168" r="2773" t="10627"/>
          <a:stretch/>
        </p:blipFill>
        <p:spPr>
          <a:xfrm>
            <a:off x="6422875" y="1101612"/>
            <a:ext cx="1913526" cy="384632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/>
          <p:nvPr/>
        </p:nvSpPr>
        <p:spPr>
          <a:xfrm>
            <a:off x="1217150" y="3703950"/>
            <a:ext cx="978300" cy="2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Save Changes</a:t>
            </a:r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50" y="714175"/>
            <a:ext cx="3300175" cy="43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557" y="654187"/>
            <a:ext cx="3103059" cy="405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1285700" y="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Our Prototype</a:t>
            </a:r>
            <a:endParaRPr/>
          </a:p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3">
            <a:alphaModFix/>
          </a:blip>
          <a:srcRect b="50342" l="0" r="51162" t="0"/>
          <a:stretch/>
        </p:blipFill>
        <p:spPr>
          <a:xfrm>
            <a:off x="723175" y="950714"/>
            <a:ext cx="2673328" cy="391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 rotWithShape="1">
          <a:blip r:embed="rId4">
            <a:alphaModFix/>
          </a:blip>
          <a:srcRect b="5162" l="4168" r="2773" t="10627"/>
          <a:stretch/>
        </p:blipFill>
        <p:spPr>
          <a:xfrm>
            <a:off x="6241400" y="983462"/>
            <a:ext cx="1913526" cy="384632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/>
          <p:nvPr/>
        </p:nvSpPr>
        <p:spPr>
          <a:xfrm>
            <a:off x="3238250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Notification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577" y="1307850"/>
            <a:ext cx="1859850" cy="35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700" y="1255169"/>
            <a:ext cx="1859850" cy="3683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257" y="786712"/>
            <a:ext cx="3103059" cy="405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375" y="816700"/>
            <a:ext cx="3211151" cy="418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025" y="770573"/>
            <a:ext cx="2967000" cy="388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 rotWithShape="1">
          <a:blip r:embed="rId4">
            <a:alphaModFix/>
          </a:blip>
          <a:srcRect b="0" l="0" r="5944" t="0"/>
          <a:stretch/>
        </p:blipFill>
        <p:spPr>
          <a:xfrm>
            <a:off x="681425" y="894075"/>
            <a:ext cx="2382575" cy="37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975" y="645762"/>
            <a:ext cx="2541600" cy="400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Our Prototype</a:t>
            </a:r>
            <a:endParaRPr/>
          </a:p>
        </p:txBody>
      </p:sp>
      <p:sp>
        <p:nvSpPr>
          <p:cNvPr id="69" name="Google Shape;69;p12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3">
            <a:alphaModFix/>
          </a:blip>
          <a:srcRect b="5162" l="4168" r="2773" t="10627"/>
          <a:stretch/>
        </p:blipFill>
        <p:spPr>
          <a:xfrm>
            <a:off x="939625" y="1028687"/>
            <a:ext cx="1913526" cy="384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525" y="1096819"/>
            <a:ext cx="1913525" cy="371005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/>
          <p:nvPr/>
        </p:nvSpPr>
        <p:spPr>
          <a:xfrm>
            <a:off x="3043625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lick Upload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4318275" y="2231500"/>
            <a:ext cx="8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 txBox="1"/>
          <p:nvPr/>
        </p:nvSpPr>
        <p:spPr>
          <a:xfrm>
            <a:off x="2373925" y="1831300"/>
            <a:ext cx="4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3221525" y="1743275"/>
            <a:ext cx="234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After </a:t>
            </a: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making</a:t>
            </a: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 a piece of art…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Our Prototype</a:t>
            </a: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27" y="1362902"/>
            <a:ext cx="1755450" cy="340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4">
            <a:alphaModFix/>
          </a:blip>
          <a:srcRect b="0" l="0" r="51522" t="49768"/>
          <a:stretch/>
        </p:blipFill>
        <p:spPr>
          <a:xfrm>
            <a:off x="5713725" y="1188937"/>
            <a:ext cx="2515874" cy="375149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3043625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Camera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796" y="1307850"/>
            <a:ext cx="1755450" cy="344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4">
            <a:alphaModFix/>
          </a:blip>
          <a:srcRect b="0" l="0" r="51522" t="49768"/>
          <a:stretch/>
        </p:blipFill>
        <p:spPr>
          <a:xfrm>
            <a:off x="662000" y="1130788"/>
            <a:ext cx="2548422" cy="38000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Our Prototype</a:t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3162300" y="251277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Return To Upload after photo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475" y="1361750"/>
            <a:ext cx="1887108" cy="36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075" y="1361750"/>
            <a:ext cx="1814575" cy="3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Our Prototype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3294075" y="266612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Input Critique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5162" l="4168" r="2773" t="10627"/>
          <a:stretch/>
        </p:blipFill>
        <p:spPr>
          <a:xfrm>
            <a:off x="6422875" y="1093137"/>
            <a:ext cx="1913526" cy="384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Our Prototype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250" y="1307850"/>
            <a:ext cx="1887108" cy="36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3294075" y="2666125"/>
            <a:ext cx="2819400" cy="5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Click Save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University of Illinois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4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